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49" r:id="rId1"/>
  </p:sldMasterIdLst>
  <p:notesMasterIdLst>
    <p:notesMasterId r:id="rId17"/>
  </p:notesMasterIdLst>
  <p:sldIdLst>
    <p:sldId id="258" r:id="rId2"/>
    <p:sldId id="263" r:id="rId3"/>
    <p:sldId id="264" r:id="rId4"/>
    <p:sldId id="265" r:id="rId5"/>
    <p:sldId id="266" r:id="rId6"/>
    <p:sldId id="277" r:id="rId7"/>
    <p:sldId id="273" r:id="rId8"/>
    <p:sldId id="275" r:id="rId9"/>
    <p:sldId id="274" r:id="rId10"/>
    <p:sldId id="269" r:id="rId11"/>
    <p:sldId id="270" r:id="rId12"/>
    <p:sldId id="271" r:id="rId13"/>
    <p:sldId id="267" r:id="rId14"/>
    <p:sldId id="272" r:id="rId15"/>
    <p:sldId id="27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7"/>
    <p:restoredTop sz="94700"/>
  </p:normalViewPr>
  <p:slideViewPr>
    <p:cSldViewPr snapToGrid="0">
      <p:cViewPr varScale="1">
        <p:scale>
          <a:sx n="123" d="100"/>
          <a:sy n="123" d="100"/>
        </p:scale>
        <p:origin x="216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70C201-54D3-294D-9E91-C4F3647E15B8}" type="datetimeFigureOut">
              <a:rPr lang="en-US" smtClean="0"/>
              <a:t>1/8/25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4A0ED4-62ED-B445-BCCF-5178A4CFE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581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4A0ED4-62ED-B445-BCCF-5178A4CFE44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3784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4A0ED4-62ED-B445-BCCF-5178A4CFE44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736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AD5C314-5DAA-2940-9FE9-83C49C75E90E}" type="datetimeFigureOut">
              <a:rPr lang="en-US" smtClean="0"/>
              <a:t>1/8/25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F433748-AF4E-314E-8813-C56CF8CD4778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08576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5C314-5DAA-2940-9FE9-83C49C75E90E}" type="datetimeFigureOut">
              <a:rPr lang="en-US" smtClean="0"/>
              <a:t>1/8/25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33748-AF4E-314E-8813-C56CF8CD4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919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5C314-5DAA-2940-9FE9-83C49C75E90E}" type="datetimeFigureOut">
              <a:rPr lang="en-US" smtClean="0"/>
              <a:t>1/8/25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33748-AF4E-314E-8813-C56CF8CD4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521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5C314-5DAA-2940-9FE9-83C49C75E90E}" type="datetimeFigureOut">
              <a:rPr lang="en-US" smtClean="0"/>
              <a:t>1/8/25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33748-AF4E-314E-8813-C56CF8CD4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957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AD5C314-5DAA-2940-9FE9-83C49C75E90E}" type="datetimeFigureOut">
              <a:rPr lang="en-US" smtClean="0"/>
              <a:t>1/8/25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F433748-AF4E-314E-8813-C56CF8CD4778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5092325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5C314-5DAA-2940-9FE9-83C49C75E90E}" type="datetimeFigureOut">
              <a:rPr lang="en-US" smtClean="0"/>
              <a:t>1/8/25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33748-AF4E-314E-8813-C56CF8CD4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1562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5C314-5DAA-2940-9FE9-83C49C75E90E}" type="datetimeFigureOut">
              <a:rPr lang="en-US" smtClean="0"/>
              <a:t>1/8/25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33748-AF4E-314E-8813-C56CF8CD4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486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5C314-5DAA-2940-9FE9-83C49C75E90E}" type="datetimeFigureOut">
              <a:rPr lang="en-US" smtClean="0"/>
              <a:t>1/8/25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33748-AF4E-314E-8813-C56CF8CD4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189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5C314-5DAA-2940-9FE9-83C49C75E90E}" type="datetimeFigureOut">
              <a:rPr lang="en-US" smtClean="0"/>
              <a:t>1/8/25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33748-AF4E-314E-8813-C56CF8CD4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761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0AD5C314-5DAA-2940-9FE9-83C49C75E90E}" type="datetimeFigureOut">
              <a:rPr lang="en-US" smtClean="0"/>
              <a:t>1/8/25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5F433748-AF4E-314E-8813-C56CF8CD477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25623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0AD5C314-5DAA-2940-9FE9-83C49C75E90E}" type="datetimeFigureOut">
              <a:rPr lang="en-US" smtClean="0"/>
              <a:t>1/8/25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5F433748-AF4E-314E-8813-C56CF8CD4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784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AD5C314-5DAA-2940-9FE9-83C49C75E90E}" type="datetimeFigureOut">
              <a:rPr lang="en-US" smtClean="0"/>
              <a:t>1/8/25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F433748-AF4E-314E-8813-C56CF8CD477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47255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50" r:id="rId1"/>
    <p:sldLayoutId id="2147484451" r:id="rId2"/>
    <p:sldLayoutId id="2147484452" r:id="rId3"/>
    <p:sldLayoutId id="2147484453" r:id="rId4"/>
    <p:sldLayoutId id="2147484454" r:id="rId5"/>
    <p:sldLayoutId id="2147484455" r:id="rId6"/>
    <p:sldLayoutId id="2147484456" r:id="rId7"/>
    <p:sldLayoutId id="2147484457" r:id="rId8"/>
    <p:sldLayoutId id="2147484458" r:id="rId9"/>
    <p:sldLayoutId id="2147484459" r:id="rId10"/>
    <p:sldLayoutId id="21474844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4.emf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4C957C-F85A-2F29-DB97-230E95D42860}"/>
              </a:ext>
            </a:extLst>
          </p:cNvPr>
          <p:cNvSpPr txBox="1"/>
          <p:nvPr/>
        </p:nvSpPr>
        <p:spPr>
          <a:xfrm>
            <a:off x="-1" y="290457"/>
            <a:ext cx="12192001" cy="5282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GB" sz="24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</a:t>
            </a:r>
            <a:r>
              <a:rPr lang="en-GB" sz="32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The Impact of Large Language Models (LLMs) in Finance:</a:t>
            </a:r>
          </a:p>
          <a:p>
            <a:pPr algn="just"/>
            <a:r>
              <a:rPr lang="en-GB" sz="32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      Balancing Innovation and Ethical Responsibility</a:t>
            </a:r>
            <a:endParaRPr lang="en-GB" sz="3200" b="1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1371600" algn="just"/>
            <a:r>
              <a:rPr lang="en-GB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GB" sz="1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1371600" algn="just"/>
            <a:r>
              <a:rPr lang="en-GB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GB" sz="2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1371600" algn="just"/>
            <a:endParaRPr lang="en-GB" sz="2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1828800"/>
            <a:r>
              <a:rPr lang="en-GB" sz="24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</a:t>
            </a:r>
            <a:endParaRPr lang="en-GB" sz="2400" dirty="0">
              <a:solidFill>
                <a:srgbClr val="000000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1828800"/>
            <a:r>
              <a:rPr lang="en-GB" sz="24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                   BAHAR YATMAN</a:t>
            </a:r>
            <a:endParaRPr lang="en-GB" sz="2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r>
              <a:rPr lang="en-GB" sz="24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	</a:t>
            </a:r>
            <a:r>
              <a:rPr lang="en-GB" sz="24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                               </a:t>
            </a:r>
            <a:r>
              <a:rPr lang="en-GB" sz="24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Student ID: 12693782</a:t>
            </a:r>
            <a:endParaRPr lang="en-GB" sz="2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1371600" algn="just"/>
            <a:endParaRPr lang="en-GB" sz="2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just"/>
            <a:r>
              <a:rPr lang="en-GB" sz="24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</a:t>
            </a:r>
            <a:endParaRPr lang="en-GB" sz="2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just"/>
            <a:r>
              <a:rPr lang="en-GB" sz="24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 			Research Methods and Professional Practice-Research Proposal </a:t>
            </a:r>
            <a:r>
              <a:rPr lang="en-GB" sz="2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GB" sz="24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												 MSc Data Science </a:t>
            </a:r>
          </a:p>
          <a:p>
            <a:pPr algn="just"/>
            <a:r>
              <a:rPr lang="en-GB" sz="24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								</a:t>
            </a:r>
            <a:r>
              <a:rPr lang="en-GB" sz="24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University of Essex Online</a:t>
            </a:r>
            <a:endParaRPr lang="en-GB" sz="2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>
              <a:lnSpc>
                <a:spcPct val="115000"/>
              </a:lnSpc>
            </a:pPr>
            <a:r>
              <a:rPr lang="en-GB" sz="24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                                                13 January 2025</a:t>
            </a:r>
            <a:endParaRPr lang="en-GB" sz="2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pic>
        <p:nvPicPr>
          <p:cNvPr id="12" name="Audio 11">
            <a:extLst>
              <a:ext uri="{FF2B5EF4-FFF2-40B4-BE49-F238E27FC236}">
                <a16:creationId xmlns:a16="http://schemas.microsoft.com/office/drawing/2014/main" id="{2374C739-F54A-DBEA-D265-CF05A67F39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410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658"/>
    </mc:Choice>
    <mc:Fallback xmlns="">
      <p:transition spd="slow" advTm="396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8BD45-27F6-06D6-7A6E-583185347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720762"/>
            <a:ext cx="10178322" cy="83909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data collection and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C29E2-4D48-D2BC-CAA9-D8C7205C1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559860"/>
            <a:ext cx="9603275" cy="42247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 Collection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Secondary research;</a:t>
            </a:r>
          </a:p>
          <a:p>
            <a:pPr marL="0" indent="0">
              <a:buNone/>
            </a:pPr>
            <a:endParaRPr lang="en-GB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cademic papers, </a:t>
            </a:r>
          </a:p>
          <a:p>
            <a:r>
              <a:rPr lang="en-GB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eports,</a:t>
            </a:r>
          </a:p>
          <a:p>
            <a:r>
              <a:rPr lang="en-GB" sz="1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hite papers.</a:t>
            </a:r>
          </a:p>
          <a:p>
            <a:pPr marL="0" indent="0">
              <a:buNone/>
            </a:pPr>
            <a:endParaRPr lang="en-GB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 Analysis</a:t>
            </a:r>
            <a:r>
              <a:rPr lang="en-GB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Thematic analysis to identify key themes;</a:t>
            </a:r>
          </a:p>
          <a:p>
            <a:pPr marL="0" indent="0" algn="l">
              <a:buNone/>
            </a:pPr>
            <a:endParaRPr lang="en-GB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Applications of LLMs,</a:t>
            </a:r>
          </a:p>
          <a:p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Ethical challenges,</a:t>
            </a:r>
          </a:p>
          <a:p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Mitigation strategies.</a:t>
            </a:r>
          </a:p>
          <a:p>
            <a:pPr marL="0" indent="0">
              <a:buNone/>
            </a:pPr>
            <a:endParaRPr lang="en-GB" b="0" i="0" u="none" strike="noStrike" dirty="0">
              <a:solidFill>
                <a:srgbClr val="000000"/>
              </a:solidFill>
              <a:effectLst/>
            </a:endParaRPr>
          </a:p>
          <a:p>
            <a:endParaRPr lang="en-US" dirty="0"/>
          </a:p>
        </p:txBody>
      </p:sp>
      <p:pic>
        <p:nvPicPr>
          <p:cNvPr id="17" name="Audio 16">
            <a:extLst>
              <a:ext uri="{FF2B5EF4-FFF2-40B4-BE49-F238E27FC236}">
                <a16:creationId xmlns:a16="http://schemas.microsoft.com/office/drawing/2014/main" id="{09FC6303-6456-807D-2CCD-508D1D5C35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149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456"/>
    </mc:Choice>
    <mc:Fallback xmlns="">
      <p:transition spd="slow" advTm="834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B5558-77C4-6895-FED5-A0EE23BDE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833229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Ethical consideration and artefacts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924B4-6C55-B08A-147A-4BB886D3F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398495"/>
            <a:ext cx="10178322" cy="44810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Ethics:</a:t>
            </a:r>
          </a:p>
          <a:p>
            <a:pPr marL="0" indent="0">
              <a:buNone/>
            </a:pPr>
            <a:endParaRPr lang="en-GB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Adherence to GDPR and data privacy standards.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Avoidance of plagiarism through proper citation.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budget includes subscription fees for accessing sources/tools.</a:t>
            </a:r>
          </a:p>
          <a:p>
            <a:pPr marL="0" indent="0">
              <a:buNone/>
            </a:pPr>
            <a:endParaRPr lang="en-GB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GB" sz="24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Artefact</a:t>
            </a:r>
            <a:r>
              <a:rPr lang="en-GB" sz="24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marL="0" indent="0" algn="l">
              <a:buNone/>
            </a:pPr>
            <a:endParaRPr lang="en-GB" sz="2400" b="0" i="0" u="none" strike="noStrike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dataset created from secondary data focused on financial decision-making and ethical challenges in LLM applications.</a:t>
            </a:r>
          </a:p>
          <a:p>
            <a:pPr marL="0" indent="0" algn="l">
              <a:buNone/>
            </a:pPr>
            <a:endParaRPr lang="en-GB" sz="1600" b="0" i="0" u="none" strike="noStrike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5" name="Audio 24">
            <a:extLst>
              <a:ext uri="{FF2B5EF4-FFF2-40B4-BE49-F238E27FC236}">
                <a16:creationId xmlns:a16="http://schemas.microsoft.com/office/drawing/2014/main" id="{FB09D6EE-2BBC-D8D1-57F0-39FA8A3335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032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333"/>
    </mc:Choice>
    <mc:Fallback xmlns="">
      <p:transition spd="slow" advTm="533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AE92D-6A0C-55A8-2B09-DA40A64B2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0461" y="892885"/>
            <a:ext cx="10054393" cy="960869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TIMELINE AND GANTT CHART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0D08CD-9537-0C42-5B26-44FE7DF14E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461" y="1979406"/>
            <a:ext cx="10015369" cy="2840019"/>
          </a:xfrm>
          <a:prstGeom prst="rect">
            <a:avLst/>
          </a:prstGeom>
        </p:spPr>
      </p:pic>
      <p:pic>
        <p:nvPicPr>
          <p:cNvPr id="13" name="Audio 12">
            <a:extLst>
              <a:ext uri="{FF2B5EF4-FFF2-40B4-BE49-F238E27FC236}">
                <a16:creationId xmlns:a16="http://schemas.microsoft.com/office/drawing/2014/main" id="{F6F827F7-877F-BA74-AC07-77BE4088E5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587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624"/>
    </mc:Choice>
    <mc:Fallback xmlns="">
      <p:transition spd="slow" advTm="586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C3458-CD4F-DBD7-9392-5B9BCB2CB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796065"/>
            <a:ext cx="10178322" cy="1078451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B5B16-CB64-A1D8-903B-4AD267C182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0117" y="1985915"/>
            <a:ext cx="9603275" cy="379094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Recap: </a:t>
            </a:r>
          </a:p>
          <a:p>
            <a:pPr marL="0" indent="0">
              <a:buNone/>
            </a:pPr>
            <a:endParaRPr lang="en-US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kern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GB" b="0" kern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enefits and ethical challenges of LLMs. </a:t>
            </a:r>
          </a:p>
          <a:p>
            <a:r>
              <a:rPr lang="en-GB" kern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O</a:t>
            </a:r>
            <a:r>
              <a:rPr lang="en-GB" b="0" kern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ffering actionable</a:t>
            </a:r>
            <a:r>
              <a:rPr lang="en-GB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insights for responsible use of LLMs.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Limitation and Alternatives:</a:t>
            </a:r>
          </a:p>
          <a:p>
            <a:pPr marL="0" indent="0">
              <a:buNone/>
            </a:pPr>
            <a:endParaRPr lang="en-US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Reliance on existing literature may miss recent developments.</a:t>
            </a:r>
          </a:p>
          <a:p>
            <a:r>
              <a:rPr lang="en-GB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Up-to-date Ethical Framework.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9" name="Audio 8">
            <a:extLst>
              <a:ext uri="{FF2B5EF4-FFF2-40B4-BE49-F238E27FC236}">
                <a16:creationId xmlns:a16="http://schemas.microsoft.com/office/drawing/2014/main" id="{8BB985AC-F0C5-B696-E5D1-D105799E38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911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173"/>
    </mc:Choice>
    <mc:Fallback xmlns="">
      <p:transition spd="slow" advTm="651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5545C-4C8E-39BD-1083-F3DF3D88C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026" y="215901"/>
            <a:ext cx="10127974" cy="322579"/>
          </a:xfrm>
        </p:spPr>
        <p:txBody>
          <a:bodyPr>
            <a:normAutofit fontScale="90000"/>
          </a:bodyPr>
          <a:lstStyle/>
          <a:p>
            <a:r>
              <a:rPr lang="en-US" sz="1800" i="1" dirty="0">
                <a:latin typeface="Arial" panose="020B0604020202020204" pitchFamily="34" charset="0"/>
                <a:cs typeface="Arial" panose="020B0604020202020204" pitchFamily="34" charset="0"/>
              </a:rPr>
              <a:t>         </a:t>
            </a:r>
            <a:r>
              <a:rPr lang="en-US" sz="1800" b="1" i="1" dirty="0">
                <a:latin typeface="Arial" panose="020B0604020202020204" pitchFamily="34" charset="0"/>
                <a:cs typeface="Arial" panose="020B0604020202020204" pitchFamily="34" charset="0"/>
              </a:rPr>
              <a:t>REFERENCES: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1D4CFD-3F35-F40E-9C87-16489DC3E344}"/>
              </a:ext>
            </a:extLst>
          </p:cNvPr>
          <p:cNvSpPr txBox="1"/>
          <p:nvPr/>
        </p:nvSpPr>
        <p:spPr>
          <a:xfrm>
            <a:off x="3488635" y="11529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Audio 7">
            <a:extLst>
              <a:ext uri="{FF2B5EF4-FFF2-40B4-BE49-F238E27FC236}">
                <a16:creationId xmlns:a16="http://schemas.microsoft.com/office/drawing/2014/main" id="{91A9552F-42FD-B158-C520-636DEE33E8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D6895B6-7B50-D83A-05A1-EAC5C3A76812}"/>
              </a:ext>
            </a:extLst>
          </p:cNvPr>
          <p:cNvSpPr txBox="1"/>
          <p:nvPr/>
        </p:nvSpPr>
        <p:spPr>
          <a:xfrm>
            <a:off x="3119120" y="95504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208C3BA-A8EF-0AFA-0279-A0A6CC6AF2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4080" y="609600"/>
            <a:ext cx="6736080" cy="62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39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17"/>
    </mc:Choice>
    <mc:Fallback xmlns="">
      <p:transition spd="slow" advTm="73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2A9CBD-729B-CF88-A85E-86C5AE31C289}"/>
              </a:ext>
            </a:extLst>
          </p:cNvPr>
          <p:cNvSpPr txBox="1"/>
          <p:nvPr/>
        </p:nvSpPr>
        <p:spPr>
          <a:xfrm>
            <a:off x="2994903" y="2415209"/>
            <a:ext cx="4608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Thank you for your attention and time…</a:t>
            </a:r>
          </a:p>
        </p:txBody>
      </p:sp>
      <p:pic>
        <p:nvPicPr>
          <p:cNvPr id="8" name="Audio 7">
            <a:extLst>
              <a:ext uri="{FF2B5EF4-FFF2-40B4-BE49-F238E27FC236}">
                <a16:creationId xmlns:a16="http://schemas.microsoft.com/office/drawing/2014/main" id="{21016CD2-513D-4A83-F60C-CC0D531A42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109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58"/>
    </mc:Choice>
    <mc:Fallback xmlns="">
      <p:transition spd="slow" advTm="28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A3534-7B6B-3439-91A0-FC48C1298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935914"/>
            <a:ext cx="9603275" cy="645459"/>
          </a:xfrm>
        </p:spPr>
        <p:txBody>
          <a:bodyPr>
            <a:no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6F29E-E7C0-FE0D-D3F1-46C7DD0D5B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03774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Brief Overview and Significance of LLMs  </a:t>
            </a:r>
          </a:p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Contribution  </a:t>
            </a:r>
          </a:p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Question, Research Aim, and Objectives  </a:t>
            </a:r>
          </a:p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Literature Review  </a:t>
            </a:r>
          </a:p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Methodology and Research Design  </a:t>
            </a:r>
          </a:p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Collection and Analysis</a:t>
            </a:r>
          </a:p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Ethical Considerations in Research  </a:t>
            </a:r>
          </a:p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Artefact  </a:t>
            </a:r>
          </a:p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Timeline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5" name="Audio 14">
            <a:extLst>
              <a:ext uri="{FF2B5EF4-FFF2-40B4-BE49-F238E27FC236}">
                <a16:creationId xmlns:a16="http://schemas.microsoft.com/office/drawing/2014/main" id="{FF42D9F5-E99F-C4F5-ED85-BDB64F9267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340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162"/>
    </mc:Choice>
    <mc:Fallback xmlns="">
      <p:transition spd="slow" advTm="451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295DA-B34C-ACEF-AD10-65D071FDB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6071" y="804520"/>
            <a:ext cx="9548784" cy="873674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Large language models - LLMs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3D6AB-6C33-457C-7678-F0707886DD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3492" y="1678194"/>
            <a:ext cx="10650070" cy="332605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GB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200" kern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Subset of artificial intelligence (AI); question-answering and text generation (</a:t>
            </a:r>
            <a:r>
              <a:rPr lang="en-GB" sz="2200" kern="0" dirty="0" err="1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Hadi</a:t>
            </a:r>
            <a:r>
              <a:rPr lang="en-GB" sz="2200" kern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et al., 2024). </a:t>
            </a:r>
          </a:p>
          <a:p>
            <a:pPr marL="0" indent="0">
              <a:buNone/>
            </a:pPr>
            <a:endParaRPr lang="en-GB" sz="2200" kern="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r>
              <a:rPr lang="en-GB" sz="2200" kern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Evolution of LLMs; </a:t>
            </a:r>
            <a:r>
              <a:rPr lang="en-GB" sz="2200" kern="0" dirty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from traditional statistical models</a:t>
            </a:r>
            <a:r>
              <a:rPr lang="en-GB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sophisticated neural networks.</a:t>
            </a:r>
          </a:p>
          <a:p>
            <a:pPr marL="0" indent="0">
              <a:buNone/>
            </a:pPr>
            <a:endParaRPr lang="en-GB" sz="2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Launch of </a:t>
            </a:r>
            <a:r>
              <a:rPr lang="en-GB" sz="2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ChatGPT</a:t>
            </a:r>
            <a:r>
              <a:rPr lang="en-GB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2022 (Zhao et al., 2023).</a:t>
            </a:r>
          </a:p>
          <a:p>
            <a:pPr marL="0" indent="0">
              <a:buNone/>
            </a:pPr>
            <a:endParaRPr lang="en-GB" sz="2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Benefit: enhanced decision making; Challenges: Ethical Concerns.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DC4B3B-D63D-F174-E886-AD90C82166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8383" y="5004247"/>
            <a:ext cx="3141316" cy="1853753"/>
          </a:xfrm>
          <a:prstGeom prst="rect">
            <a:avLst/>
          </a:prstGeom>
        </p:spPr>
      </p:pic>
      <p:pic>
        <p:nvPicPr>
          <p:cNvPr id="36" name="Audio 35">
            <a:extLst>
              <a:ext uri="{FF2B5EF4-FFF2-40B4-BE49-F238E27FC236}">
                <a16:creationId xmlns:a16="http://schemas.microsoft.com/office/drawing/2014/main" id="{958BDC0A-7F8C-CD28-A91A-EBF9DEC5B8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040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437"/>
    </mc:Choice>
    <mc:Fallback xmlns="">
      <p:transition spd="slow" advTm="100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ADBA0-4615-0794-B3C1-02CF608BB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9217" y="892885"/>
            <a:ext cx="9605635" cy="971309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CONTRIBUTION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888C8-4C16-A9F3-29A7-7346414E28D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THEORETICAL 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Adds to debates on LLMs' benefits and challenges.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26758B-0E28-28A5-55C2-83DA84E105A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PRACTICAL</a:t>
            </a: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Provides actionable guidelines for responsible LLM use (</a:t>
            </a:r>
            <a:r>
              <a:rPr lang="en-GB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Sheth</a:t>
            </a:r>
            <a:r>
              <a:rPr lang="en-GB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et al., 2022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</p:txBody>
      </p:sp>
      <p:pic>
        <p:nvPicPr>
          <p:cNvPr id="40" name="Audio 39">
            <a:extLst>
              <a:ext uri="{FF2B5EF4-FFF2-40B4-BE49-F238E27FC236}">
                <a16:creationId xmlns:a16="http://schemas.microsoft.com/office/drawing/2014/main" id="{F321315D-11C4-4530-3AA7-89697D9964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776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616"/>
    </mc:Choice>
    <mc:Fallback xmlns="">
      <p:transition spd="slow" advTm="796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F08FC-5D50-9FC8-39D2-6157F9730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331" y="693272"/>
            <a:ext cx="9998766" cy="946685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Research aim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E953D-B0D1-822E-09B2-ED61F3A53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88436"/>
            <a:ext cx="9603275" cy="3677478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AIM</a:t>
            </a:r>
          </a:p>
          <a:p>
            <a:pPr marL="0" indent="0">
              <a:lnSpc>
                <a:spcPct val="200000"/>
              </a:lnSpc>
              <a:buNone/>
            </a:pPr>
            <a:endParaRPr lang="en-US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provide actionable recommendations for the ethically responsible adoption of large language models in the finance industry, with a focus on addressing key ethical challenges in financial decision-making.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3" name="Audio 32">
            <a:extLst>
              <a:ext uri="{FF2B5EF4-FFF2-40B4-BE49-F238E27FC236}">
                <a16:creationId xmlns:a16="http://schemas.microsoft.com/office/drawing/2014/main" id="{1585AD27-9089-AFC0-B6F3-95847D62B5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759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864"/>
    </mc:Choice>
    <mc:Fallback xmlns="">
      <p:transition spd="slow" advTm="368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FB9B8-ED0F-F377-FE87-CBF36E331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745435"/>
            <a:ext cx="10178322" cy="536713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Research objectives and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A23A8-1FB3-E01C-4160-EFA31C78D2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490870"/>
            <a:ext cx="10178322" cy="5019259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n-US" sz="2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</a:p>
          <a:p>
            <a:pPr marL="0" indent="0">
              <a:lnSpc>
                <a:spcPct val="160000"/>
              </a:lnSpc>
              <a:buNone/>
            </a:pPr>
            <a:endParaRPr lang="en-US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60000"/>
              </a:lnSpc>
            </a:pPr>
            <a:r>
              <a:rPr lang="en-US" sz="1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identify and critically assess the ethical challenges associated with financial decision-making in the context of LLMs.</a:t>
            </a:r>
          </a:p>
          <a:p>
            <a:pPr>
              <a:lnSpc>
                <a:spcPct val="160000"/>
              </a:lnSpc>
            </a:pPr>
            <a:r>
              <a:rPr lang="en-GB" sz="1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explore and evaluate strategies for mitigating these ethical issues and ensuring responsible adoption of LLMs in the finance sector.</a:t>
            </a:r>
            <a:endParaRPr lang="en-US" sz="19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</a:t>
            </a:r>
          </a:p>
          <a:p>
            <a:pPr marL="0" indent="0">
              <a:buNone/>
            </a:pPr>
            <a:endParaRPr lang="en-US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60000"/>
              </a:lnSpc>
            </a:pPr>
            <a:r>
              <a:rPr lang="en-GB" sz="19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can ethical challenges in the adoption of LLMs within the finance sector be 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en-GB" sz="19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GB" sz="19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effectively mitigated?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4" name="Audio 43">
            <a:extLst>
              <a:ext uri="{FF2B5EF4-FFF2-40B4-BE49-F238E27FC236}">
                <a16:creationId xmlns:a16="http://schemas.microsoft.com/office/drawing/2014/main" id="{FC001462-E6F4-0A93-99B3-ECAA53E386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457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261"/>
    </mc:Choice>
    <mc:Fallback xmlns="">
      <p:transition spd="slow" advTm="422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E8F56-2882-364E-091E-2CB19952C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7129" y="382385"/>
            <a:ext cx="10192871" cy="1123686"/>
          </a:xfrm>
        </p:spPr>
        <p:txBody>
          <a:bodyPr>
            <a:normAutofit/>
          </a:bodyPr>
          <a:lstStyle/>
          <a:p>
            <a:b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Key 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C1EAD-2248-1727-AA53-184D2DAC3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53754"/>
            <a:ext cx="10067873" cy="41997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Benefits: </a:t>
            </a:r>
          </a:p>
          <a:p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Optimising decision-making (Goldberg, 2024; Kim et al., 2024).</a:t>
            </a:r>
          </a:p>
          <a:p>
            <a:pPr marL="0" indent="0">
              <a:buNone/>
            </a:pP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Ethical Challenges: </a:t>
            </a:r>
          </a:p>
          <a:p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Data privacy (Yan et al., 2024). </a:t>
            </a:r>
          </a:p>
          <a:p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isinformation (Chen and Shu, 2024).</a:t>
            </a:r>
          </a:p>
          <a:p>
            <a:pPr marL="0" indent="0">
              <a:buNone/>
            </a:pPr>
            <a:endParaRPr lang="en-GB" b="1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Domain-specific </a:t>
            </a:r>
          </a:p>
          <a:p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BloomberGPT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FinGPT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(Wu et al.,  2023; Yang et al., 2023).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4" name="Audio 73">
            <a:extLst>
              <a:ext uri="{FF2B5EF4-FFF2-40B4-BE49-F238E27FC236}">
                <a16:creationId xmlns:a16="http://schemas.microsoft.com/office/drawing/2014/main" id="{52ED3492-7497-7840-E604-7D55C5748E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398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1696"/>
    </mc:Choice>
    <mc:Fallback xmlns="">
      <p:transition spd="slow" advTm="1416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E255-3C8C-A90D-8A01-D2374D4AD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947" y="815009"/>
            <a:ext cx="5690797" cy="1043037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Key 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ACB69-0884-D0A9-37C9-76A119A90B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Mitigation Strategies: </a:t>
            </a:r>
          </a:p>
          <a:p>
            <a:pPr marL="0" indent="0">
              <a:buNone/>
            </a:pPr>
            <a:endParaRPr lang="en-GB" b="1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ias mitigation (Paul et al., 2023; </a:t>
            </a:r>
            <a:r>
              <a:rPr lang="en-GB" sz="20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Dhake</a:t>
            </a: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et al., 2024)</a:t>
            </a:r>
          </a:p>
          <a:p>
            <a:r>
              <a:rPr lang="en-GB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ransparency guidelines (Bale et al., 2024)</a:t>
            </a:r>
          </a:p>
          <a:p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Collaboration between disciplines (Saxena, 2024).</a:t>
            </a:r>
          </a:p>
          <a:p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Systematisation of Knowledge Framework (Smith et al., 2024).</a:t>
            </a:r>
            <a:endParaRPr lang="en-GB" sz="20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AA2B47-B4E6-79B7-DCDB-1034E9D60521}"/>
              </a:ext>
            </a:extLst>
          </p:cNvPr>
          <p:cNvSpPr txBox="1"/>
          <p:nvPr/>
        </p:nvSpPr>
        <p:spPr>
          <a:xfrm>
            <a:off x="5468027" y="815009"/>
            <a:ext cx="1310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1" name="Audio 100">
            <a:extLst>
              <a:ext uri="{FF2B5EF4-FFF2-40B4-BE49-F238E27FC236}">
                <a16:creationId xmlns:a16="http://schemas.microsoft.com/office/drawing/2014/main" id="{BF3072EF-9745-1B77-3E22-A3E607B46D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764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522"/>
    </mc:Choice>
    <mc:Fallback xmlns="">
      <p:transition spd="slow" advTm="1085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E4016-8443-363A-1F38-BA1F85EBC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828339"/>
            <a:ext cx="10178322" cy="104617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Methodology and research design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BEA7C-C1A6-F94D-72C3-1CAF5B2321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Research Design</a:t>
            </a:r>
            <a:r>
              <a:rPr lang="en-GB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marL="0" indent="0">
              <a:buNone/>
            </a:pPr>
            <a:endParaRPr lang="en-GB" sz="24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Exploratory Research</a:t>
            </a:r>
          </a:p>
          <a:p>
            <a:pPr marL="0" indent="0">
              <a:buNone/>
            </a:pPr>
            <a:endParaRPr lang="en-GB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sz="24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Methodology:</a:t>
            </a:r>
          </a:p>
          <a:p>
            <a:pPr marL="0" indent="0">
              <a:buNone/>
            </a:pPr>
            <a:endParaRPr lang="en-GB" sz="24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ualitative Review Research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4" name="Audio 43">
            <a:extLst>
              <a:ext uri="{FF2B5EF4-FFF2-40B4-BE49-F238E27FC236}">
                <a16:creationId xmlns:a16="http://schemas.microsoft.com/office/drawing/2014/main" id="{0DC1D40E-0AE8-08BF-BEAB-7BBA37EA79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9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882"/>
    </mc:Choice>
    <mc:Fallback xmlns="">
      <p:transition spd="slow" advTm="358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{AB3EEDE6-E8B0-2C4E-AB4A-CC499CB2EB51}tf10001071_mac</Template>
  <TotalTime>1258</TotalTime>
  <Words>555</Words>
  <Application>Microsoft Macintosh PowerPoint</Application>
  <PresentationFormat>Widescreen</PresentationFormat>
  <Paragraphs>116</Paragraphs>
  <Slides>15</Slides>
  <Notes>2</Notes>
  <HiddenSlides>0</HiddenSlides>
  <MMClips>15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Gill Sans MT</vt:lpstr>
      <vt:lpstr>Impact</vt:lpstr>
      <vt:lpstr>Badge</vt:lpstr>
      <vt:lpstr>PowerPoint Presentation</vt:lpstr>
      <vt:lpstr>contents </vt:lpstr>
      <vt:lpstr>Large language models - LLMs</vt:lpstr>
      <vt:lpstr>CONTRIBUTION</vt:lpstr>
      <vt:lpstr>Research aim</vt:lpstr>
      <vt:lpstr>Research objectives and question</vt:lpstr>
      <vt:lpstr> Key literature</vt:lpstr>
      <vt:lpstr>Key literature</vt:lpstr>
      <vt:lpstr>Methodology and research design</vt:lpstr>
      <vt:lpstr>data collection and data analysis</vt:lpstr>
      <vt:lpstr>Ethical consideration and artefacts</vt:lpstr>
      <vt:lpstr>TIMELINE AND GANTT CHART</vt:lpstr>
      <vt:lpstr>conclusion</vt:lpstr>
      <vt:lpstr>         REFERENCES: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Bahar Yatman</dc:creator>
  <cp:lastModifiedBy>Bahar Yatman</cp:lastModifiedBy>
  <cp:revision>34</cp:revision>
  <dcterms:created xsi:type="dcterms:W3CDTF">2024-12-12T15:48:41Z</dcterms:created>
  <dcterms:modified xsi:type="dcterms:W3CDTF">2025-01-08T10:25:10Z</dcterms:modified>
</cp:coreProperties>
</file>

<file path=docProps/thumbnail.jpeg>
</file>